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76" r:id="rId2"/>
    <p:sldId id="257" r:id="rId3"/>
    <p:sldId id="280" r:id="rId4"/>
    <p:sldId id="277" r:id="rId5"/>
    <p:sldId id="278" r:id="rId6"/>
    <p:sldId id="279" r:id="rId7"/>
    <p:sldId id="268" r:id="rId8"/>
    <p:sldId id="263" r:id="rId9"/>
    <p:sldId id="269" r:id="rId10"/>
    <p:sldId id="262" r:id="rId11"/>
    <p:sldId id="287" r:id="rId12"/>
    <p:sldId id="281" r:id="rId13"/>
    <p:sldId id="261" r:id="rId14"/>
    <p:sldId id="288" r:id="rId15"/>
    <p:sldId id="292" r:id="rId16"/>
    <p:sldId id="282" r:id="rId17"/>
    <p:sldId id="272" r:id="rId18"/>
    <p:sldId id="286" r:id="rId19"/>
    <p:sldId id="290" r:id="rId20"/>
    <p:sldId id="289" r:id="rId21"/>
    <p:sldId id="298" r:id="rId22"/>
    <p:sldId id="294" r:id="rId23"/>
    <p:sldId id="296" r:id="rId24"/>
    <p:sldId id="297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34C"/>
    <a:srgbClr val="1F4F5A"/>
    <a:srgbClr val="67973D"/>
    <a:srgbClr val="7AB800"/>
    <a:srgbClr val="7BBBB2"/>
    <a:srgbClr val="8BA69C"/>
    <a:srgbClr val="007C92"/>
    <a:srgbClr val="00B9E4"/>
    <a:srgbClr val="595959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2"/>
    <p:restoredTop sz="83599"/>
  </p:normalViewPr>
  <p:slideViewPr>
    <p:cSldViewPr snapToGrid="0" snapToObjects="1">
      <p:cViewPr varScale="1">
        <p:scale>
          <a:sx n="124" d="100"/>
          <a:sy n="124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0543E-E3AB-8E4E-9062-2FBB88A48DA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E2034-EFEC-8C4E-B94B-EEFB642C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51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E2034-EFEC-8C4E-B94B-EEFB642CA7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99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E2034-EFEC-8C4E-B94B-EEFB642CA7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1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mostly by David Gohel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E2034-EFEC-8C4E-B94B-EEFB642CA7CF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06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E2034-EFEC-8C4E-B94B-EEFB642CA7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1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41DF-7CF1-064D-BFE6-4C66CF7B6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7000" b="0" i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A7F417-AAE8-0C46-8EF4-ED6EC4B4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700" b="0" i="0">
                <a:latin typeface="Avenir Medium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6312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A22A-A713-2B49-B481-DE677158E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83996-7C73-6C48-874E-5A18AAF43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4F06A-A1CB-9A44-9F13-3771C7482D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EC2E4E-3822-4C46-A50B-E780560B4BE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84692-09C4-5848-B705-1CAF7B595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85FB2-D5DF-DE41-AC74-C058C54BF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C20445-76CD-5449-B75D-2068F6718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B5E8E9-51B9-6445-9B0E-6565BEE21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706FC-98D4-B14F-8EEA-6F9D59EA9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9D58C-F1BE-8E41-A506-5F05118F7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EC2E4E-3822-4C46-A50B-E780560B4BE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C0C2D-28AB-AA45-97CC-A7070F300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9D473-09D8-2F42-BA1D-3A9A75C71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C20445-76CD-5449-B75D-2068F6718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BE51-33BC-604E-9F43-976E382A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AEA4F-78F7-F046-9913-9F2053110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2508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9525" indent="0" algn="ctr">
              <a:buNone/>
              <a:tabLst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525" indent="0" algn="ctr">
              <a:buNone/>
              <a:tabLst/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525" indent="0" algn="ctr"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9525" indent="0" algn="ctr"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674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1F4F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A139-F778-A641-BBB5-8CD213C64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7078A-B5FD-564F-AD2D-F58819E0F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r">
              <a:buNone/>
              <a:defRPr sz="4000" b="0" i="0">
                <a:solidFill>
                  <a:schemeClr val="tx2"/>
                </a:solidFill>
                <a:latin typeface="Avenir Medium" panose="02000503020000020003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175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C0F4B-62BB-204A-847D-21568196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F0BCF-7F2C-8548-A51A-37FE4C942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67175"/>
          </a:xfrm>
        </p:spPr>
        <p:txBody>
          <a:bodyPr anchor="t"/>
          <a:lstStyle>
            <a:lvl1pPr algn="ctr">
              <a:spcAft>
                <a:spcPts val="600"/>
              </a:spcAft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83863-9D0C-FE47-A987-E6C78F15B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50242"/>
          </a:xfrm>
        </p:spPr>
        <p:txBody>
          <a:bodyPr anchor="t"/>
          <a:lstStyle>
            <a:lvl1pPr algn="ctr">
              <a:spcAft>
                <a:spcPts val="600"/>
              </a:spcAft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981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770A1-4483-064F-841F-E581F81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2E368-6A48-F74F-AD77-E40A748F0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9D8A5-485D-E943-B0CB-B397EE6B1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04DC8E-DEE6-F541-A904-33356C29AC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083236-2F61-8142-B9A2-68EA3405A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BCAE86-BD22-C640-977A-C7B1DE02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EC2E4E-3822-4C46-A50B-E780560B4BE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18F264-1954-4247-A5D0-ED643B1D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E9230D-BAAD-9847-BEA9-66CB3BB3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C20445-76CD-5449-B75D-2068F6718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4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0A74D-DCA4-FF49-91D1-BC4391A2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09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41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343E-D6D2-0E4D-8194-9E80FF520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C5D26-9793-DC46-8EE8-437FF3BC8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FB4E1-7525-F942-B75B-2934777E6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465F9-CC14-8649-A83F-180ABB8533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EC2E4E-3822-4C46-A50B-E780560B4BE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0B383-7487-1148-AA10-F4DB3630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FF2A8-CD80-6645-918B-2C9F51540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C20445-76CD-5449-B75D-2068F6718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0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E4644-4B47-F541-9883-4A12152A6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CE179A-0277-0143-8CDE-AAB2C5D27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79BC5-55B7-D140-83A2-FBD2640F3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1B985-61E9-484D-A6A3-D2CB29F57A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EC2E4E-3822-4C46-A50B-E780560B4BE5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78B91B-B8C4-EE4B-B5D4-C040ADB56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40274-91C4-C949-9943-4E10CE4F8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C20445-76CD-5449-B75D-2068F6718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6808F6-3856-E540-B847-9843EB588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67B3C-4F71-CD4F-896A-F772E9A85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659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14F946-E57A-1B44-8DFB-64778E8FFC1A}"/>
              </a:ext>
            </a:extLst>
          </p:cNvPr>
          <p:cNvSpPr/>
          <p:nvPr userDrawn="1"/>
        </p:nvSpPr>
        <p:spPr>
          <a:xfrm>
            <a:off x="12530328" y="44084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101E03-B5DD-8947-AE2B-B28998EDBA96}"/>
              </a:ext>
            </a:extLst>
          </p:cNvPr>
          <p:cNvSpPr/>
          <p:nvPr userDrawn="1"/>
        </p:nvSpPr>
        <p:spPr>
          <a:xfrm>
            <a:off x="12530328" y="1095470"/>
            <a:ext cx="4572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A1AEE-3C37-1547-B75C-903B1C78A3DA}"/>
              </a:ext>
            </a:extLst>
          </p:cNvPr>
          <p:cNvSpPr/>
          <p:nvPr userDrawn="1"/>
        </p:nvSpPr>
        <p:spPr>
          <a:xfrm>
            <a:off x="12530328" y="3723935"/>
            <a:ext cx="4572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EE64A8-063A-4A47-9657-B4096A283838}"/>
              </a:ext>
            </a:extLst>
          </p:cNvPr>
          <p:cNvSpPr/>
          <p:nvPr userDrawn="1"/>
        </p:nvSpPr>
        <p:spPr>
          <a:xfrm>
            <a:off x="12530328" y="4249628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C6586D-D673-0741-9BA6-6C518868EB14}"/>
              </a:ext>
            </a:extLst>
          </p:cNvPr>
          <p:cNvSpPr/>
          <p:nvPr userDrawn="1"/>
        </p:nvSpPr>
        <p:spPr>
          <a:xfrm>
            <a:off x="12530328" y="3198242"/>
            <a:ext cx="457200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DBB1B9-A65C-684E-AABC-E16FA83CE8A5}"/>
              </a:ext>
            </a:extLst>
          </p:cNvPr>
          <p:cNvSpPr/>
          <p:nvPr userDrawn="1"/>
        </p:nvSpPr>
        <p:spPr>
          <a:xfrm>
            <a:off x="12530328" y="5301014"/>
            <a:ext cx="457200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1D6AD-E7ED-2B45-952B-89A20B5A2C3D}"/>
              </a:ext>
            </a:extLst>
          </p:cNvPr>
          <p:cNvSpPr/>
          <p:nvPr userDrawn="1"/>
        </p:nvSpPr>
        <p:spPr>
          <a:xfrm>
            <a:off x="12530328" y="582670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142597-F527-0047-822E-267F15C19C5A}"/>
              </a:ext>
            </a:extLst>
          </p:cNvPr>
          <p:cNvSpPr/>
          <p:nvPr userDrawn="1"/>
        </p:nvSpPr>
        <p:spPr>
          <a:xfrm>
            <a:off x="12530328" y="4775321"/>
            <a:ext cx="4572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11B131-DEBD-5348-8EF6-463C31229614}"/>
              </a:ext>
            </a:extLst>
          </p:cNvPr>
          <p:cNvSpPr/>
          <p:nvPr userDrawn="1"/>
        </p:nvSpPr>
        <p:spPr>
          <a:xfrm>
            <a:off x="12530328" y="1621163"/>
            <a:ext cx="457200" cy="457200"/>
          </a:xfrm>
          <a:prstGeom prst="rect">
            <a:avLst/>
          </a:prstGeom>
          <a:solidFill>
            <a:srgbClr val="00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C682C7-11AA-6D48-867F-F1001EB6295D}"/>
              </a:ext>
            </a:extLst>
          </p:cNvPr>
          <p:cNvSpPr/>
          <p:nvPr userDrawn="1"/>
        </p:nvSpPr>
        <p:spPr>
          <a:xfrm>
            <a:off x="12530328" y="6352400"/>
            <a:ext cx="457200" cy="457200"/>
          </a:xfrm>
          <a:prstGeom prst="rect">
            <a:avLst/>
          </a:prstGeom>
          <a:solidFill>
            <a:srgbClr val="8BA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1EB202-34AB-B942-92A1-97FC054CFEC7}"/>
              </a:ext>
            </a:extLst>
          </p:cNvPr>
          <p:cNvSpPr/>
          <p:nvPr userDrawn="1"/>
        </p:nvSpPr>
        <p:spPr>
          <a:xfrm>
            <a:off x="12530328" y="2672549"/>
            <a:ext cx="457200" cy="457200"/>
          </a:xfrm>
          <a:prstGeom prst="rect">
            <a:avLst/>
          </a:prstGeom>
          <a:solidFill>
            <a:srgbClr val="7BB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CB3097-1667-1B4D-A634-74C59A12528B}"/>
              </a:ext>
            </a:extLst>
          </p:cNvPr>
          <p:cNvSpPr/>
          <p:nvPr userDrawn="1"/>
        </p:nvSpPr>
        <p:spPr>
          <a:xfrm>
            <a:off x="12530328" y="2146856"/>
            <a:ext cx="457200" cy="457200"/>
          </a:xfrm>
          <a:prstGeom prst="rect">
            <a:avLst/>
          </a:prstGeom>
          <a:solidFill>
            <a:srgbClr val="00B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7DBAF0-2684-B54C-8998-67B8F04D01F7}"/>
              </a:ext>
            </a:extLst>
          </p:cNvPr>
          <p:cNvSpPr/>
          <p:nvPr userDrawn="1"/>
        </p:nvSpPr>
        <p:spPr>
          <a:xfrm>
            <a:off x="12530328" y="569777"/>
            <a:ext cx="457200" cy="457200"/>
          </a:xfrm>
          <a:prstGeom prst="rect">
            <a:avLst/>
          </a:prstGeom>
          <a:solidFill>
            <a:srgbClr val="679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247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0" i="0" kern="1200">
          <a:solidFill>
            <a:schemeClr val="tx1">
              <a:lumMod val="75000"/>
              <a:lumOff val="25000"/>
            </a:schemeClr>
          </a:solidFill>
          <a:latin typeface="Avenir Medium" panose="02000503020000020003" pitchFamily="2" charset="0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None/>
        <a:defRPr sz="3600" kern="1200">
          <a:solidFill>
            <a:schemeClr val="tx1">
              <a:lumMod val="65000"/>
              <a:lumOff val="35000"/>
            </a:schemeClr>
          </a:solidFill>
          <a:latin typeface="Avenir Roman" panose="02000503020000020003" pitchFamily="2" charset="0"/>
          <a:ea typeface="+mn-ea"/>
          <a:cs typeface="+mn-cs"/>
        </a:defRPr>
      </a:lvl1pPr>
      <a:lvl2pPr marL="9525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3200" kern="1200">
          <a:solidFill>
            <a:schemeClr val="tx1">
              <a:lumMod val="65000"/>
              <a:lumOff val="35000"/>
            </a:schemeClr>
          </a:solidFill>
          <a:latin typeface="Avenir Roman" panose="02000503020000020003" pitchFamily="2" charset="0"/>
          <a:ea typeface="+mn-ea"/>
          <a:cs typeface="+mn-cs"/>
        </a:defRPr>
      </a:lvl2pPr>
      <a:lvl3pPr marL="9525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2800" kern="1200">
          <a:solidFill>
            <a:schemeClr val="tx1">
              <a:lumMod val="65000"/>
              <a:lumOff val="35000"/>
            </a:schemeClr>
          </a:solidFill>
          <a:latin typeface="Avenir Roman" panose="02000503020000020003" pitchFamily="2" charset="0"/>
          <a:ea typeface="+mn-ea"/>
          <a:cs typeface="+mn-cs"/>
        </a:defRPr>
      </a:lvl3pPr>
      <a:lvl4pPr marL="9525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2400" kern="1200">
          <a:solidFill>
            <a:schemeClr val="tx1">
              <a:lumMod val="65000"/>
              <a:lumOff val="35000"/>
            </a:schemeClr>
          </a:solidFill>
          <a:latin typeface="Avenir Roman" panose="02000503020000020003" pitchFamily="2" charset="0"/>
          <a:ea typeface="+mn-ea"/>
          <a:cs typeface="+mn-cs"/>
        </a:defRPr>
      </a:lvl4pPr>
      <a:lvl5pPr marL="9525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2400" kern="1200">
          <a:solidFill>
            <a:schemeClr val="tx1">
              <a:lumMod val="65000"/>
              <a:lumOff val="35000"/>
            </a:schemeClr>
          </a:solidFill>
          <a:latin typeface="Avenir Roman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dventure_with_the_Windmills.jp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0"/>
            <a:ext cx="12198246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17BD6-6E3D-5940-B171-AC55D6DAB0B8}"/>
              </a:ext>
            </a:extLst>
          </p:cNvPr>
          <p:cNvSpPr/>
          <p:nvPr/>
        </p:nvSpPr>
        <p:spPr>
          <a:xfrm>
            <a:off x="-128337" y="-192505"/>
            <a:ext cx="12625137" cy="733124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CBE51-33BC-604E-9F43-976E382AF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277979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5400" dirty="0">
                <a:solidFill>
                  <a:srgbClr val="C00000"/>
                </a:solidFill>
                <a:latin typeface="IM FELL English" panose="02000000000000000000" pitchFamily="2" charset="0"/>
              </a:rPr>
              <a:t>Reproducibility in an Office World</a:t>
            </a:r>
            <a:endParaRPr sz="5400" dirty="0">
              <a:solidFill>
                <a:srgbClr val="C00000"/>
              </a:solidFill>
              <a:latin typeface="IM FELL English" panose="020000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E68DB3-8180-BF42-995B-5DF70449F37E}"/>
              </a:ext>
            </a:extLst>
          </p:cNvPr>
          <p:cNvSpPr txBox="1">
            <a:spLocks/>
          </p:cNvSpPr>
          <p:nvPr/>
        </p:nvSpPr>
        <p:spPr>
          <a:xfrm>
            <a:off x="8347028" y="4058653"/>
            <a:ext cx="3625516" cy="279934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b="0" i="1">
                <a:solidFill>
                  <a:srgbClr val="C00000"/>
                </a:solidFill>
                <a:latin typeface="IM FELL English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Noam Ross,</a:t>
            </a:r>
          </a:p>
          <a:p>
            <a:r>
              <a:rPr lang="en-US" dirty="0"/>
              <a:t>R-Ladies NYC 2018-11-06</a:t>
            </a:r>
          </a:p>
          <a:p>
            <a:r>
              <a:rPr lang="en-US" dirty="0"/>
              <a:t>@</a:t>
            </a:r>
            <a:r>
              <a:rPr lang="en-US" dirty="0" err="1"/>
              <a:t>noamross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23D2EE-4437-F843-8D5A-EE9478091B27}"/>
              </a:ext>
            </a:extLst>
          </p:cNvPr>
          <p:cNvSpPr txBox="1">
            <a:spLocks/>
          </p:cNvSpPr>
          <p:nvPr/>
        </p:nvSpPr>
        <p:spPr>
          <a:xfrm>
            <a:off x="1115248" y="4580021"/>
            <a:ext cx="5831305" cy="227797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4400" i="1" dirty="0">
                <a:solidFill>
                  <a:srgbClr val="C00000"/>
                </a:solidFill>
                <a:latin typeface="IM FELL English" panose="02000000000000000000" pitchFamily="2" charset="0"/>
              </a:rPr>
              <a:t>A Brief History of Failures and the Odd Success</a:t>
            </a:r>
          </a:p>
        </p:txBody>
      </p:sp>
    </p:spTree>
    <p:extLst>
      <p:ext uri="{BB962C8B-B14F-4D97-AF65-F5344CB8AC3E}">
        <p14:creationId xmlns:p14="http://schemas.microsoft.com/office/powerpoint/2010/main" val="643519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9D7A11-21A3-0844-89AB-694AA1D28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37" y="3819441"/>
            <a:ext cx="2221275" cy="2387150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C2EB51-9C92-C543-8C85-8A1A07D75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009" y="3932729"/>
            <a:ext cx="1883094" cy="22660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38F959-9810-F44D-995E-2AA6CF4CF060}"/>
              </a:ext>
            </a:extLst>
          </p:cNvPr>
          <p:cNvSpPr/>
          <p:nvPr/>
        </p:nvSpPr>
        <p:spPr>
          <a:xfrm>
            <a:off x="6433168" y="4507263"/>
            <a:ext cx="45881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nyt-franklin"/>
              </a:rPr>
              <a:t>“ Structured text,</a:t>
            </a:r>
            <a:br>
              <a:rPr lang="en-US" sz="2800" dirty="0"/>
            </a:br>
            <a:r>
              <a:rPr lang="en-US" sz="2800" dirty="0"/>
              <a:t>   </a:t>
            </a:r>
            <a:r>
              <a:rPr lang="en-US" sz="2800" dirty="0">
                <a:solidFill>
                  <a:srgbClr val="666666"/>
                </a:solidFill>
                <a:latin typeface="nyt-franklin"/>
              </a:rPr>
              <a:t>for an unstructured world.”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C448F-A871-E64C-8516-C1AD5916E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148" y="362895"/>
            <a:ext cx="9888467" cy="308341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991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BDC6148-4598-7544-B906-26605FCC820C}"/>
              </a:ext>
            </a:extLst>
          </p:cNvPr>
          <p:cNvGrpSpPr/>
          <p:nvPr/>
        </p:nvGrpSpPr>
        <p:grpSpPr>
          <a:xfrm>
            <a:off x="6379483" y="1938266"/>
            <a:ext cx="4762500" cy="3386667"/>
            <a:chOff x="7107766" y="2108199"/>
            <a:chExt cx="4762500" cy="338666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50CF61-1A3B-1F45-BA75-4C7F9740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40133" y="2599267"/>
              <a:ext cx="2540000" cy="2540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5485E0F-4735-594B-BB31-7A0ADB2FF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7866" y="2108199"/>
              <a:ext cx="3386667" cy="338666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AEACBE-E0FF-DF4B-839F-CF12D81AA105}"/>
                </a:ext>
              </a:extLst>
            </p:cNvPr>
            <p:cNvGrpSpPr/>
            <p:nvPr/>
          </p:nvGrpSpPr>
          <p:grpSpPr>
            <a:xfrm>
              <a:off x="7107766" y="3318935"/>
              <a:ext cx="4762500" cy="1879600"/>
              <a:chOff x="6711949" y="3335867"/>
              <a:chExt cx="4762500" cy="187960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FF5C637-00DD-6D45-92E2-F0F0FCCD2C35}"/>
                  </a:ext>
                </a:extLst>
              </p:cNvPr>
              <p:cNvSpPr/>
              <p:nvPr/>
            </p:nvSpPr>
            <p:spPr>
              <a:xfrm>
                <a:off x="7484533" y="3539066"/>
                <a:ext cx="3403600" cy="12869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FC8B7E1-BF71-BC4F-8E70-03E43B09AF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17742" b="14056"/>
              <a:stretch/>
            </p:blipFill>
            <p:spPr>
              <a:xfrm>
                <a:off x="6711949" y="3335867"/>
                <a:ext cx="4762500" cy="1879600"/>
              </a:xfrm>
              <a:prstGeom prst="rect">
                <a:avLst/>
              </a:prstGeom>
            </p:spPr>
          </p:pic>
        </p:grp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5F23115-66D6-3A43-B62C-72AE61D64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789" y="3376894"/>
            <a:ext cx="2694841" cy="16169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6BD7EA-DD18-5A45-A0D6-603327FF4B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4404" y="1782012"/>
            <a:ext cx="2273700" cy="1755642"/>
          </a:xfrm>
          <a:prstGeom prst="rect">
            <a:avLst/>
          </a:prstGeom>
        </p:spPr>
      </p:pic>
      <p:pic>
        <p:nvPicPr>
          <p:cNvPr id="26" name="Content Placeholder 12">
            <a:extLst>
              <a:ext uri="{FF2B5EF4-FFF2-40B4-BE49-F238E27FC236}">
                <a16:creationId xmlns:a16="http://schemas.microsoft.com/office/drawing/2014/main" id="{EF7CEF45-0E36-6143-9A9C-C58BDA9F02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431639" y="3061139"/>
            <a:ext cx="1508941" cy="1749139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C110CB-C6B4-AD41-A7D6-46A103A6285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3265" y="4103881"/>
            <a:ext cx="1953056" cy="195305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2CCDFA-A361-FC47-A457-EA661E17E3CE}"/>
              </a:ext>
            </a:extLst>
          </p:cNvPr>
          <p:cNvCxnSpPr>
            <a:cxnSpLocks/>
          </p:cNvCxnSpPr>
          <p:nvPr/>
        </p:nvCxnSpPr>
        <p:spPr>
          <a:xfrm flipH="1">
            <a:off x="3301550" y="1314956"/>
            <a:ext cx="5640149" cy="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D9565B-D438-D045-B73B-1A848D623776}"/>
              </a:ext>
            </a:extLst>
          </p:cNvPr>
          <p:cNvCxnSpPr>
            <a:cxnSpLocks/>
          </p:cNvCxnSpPr>
          <p:nvPr/>
        </p:nvCxnSpPr>
        <p:spPr>
          <a:xfrm>
            <a:off x="3423531" y="6265934"/>
            <a:ext cx="5688101" cy="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5150AF-CB28-7448-A10C-497A79BDBA3F}"/>
              </a:ext>
            </a:extLst>
          </p:cNvPr>
          <p:cNvCxnSpPr>
            <a:cxnSpLocks/>
          </p:cNvCxnSpPr>
          <p:nvPr/>
        </p:nvCxnSpPr>
        <p:spPr>
          <a:xfrm flipH="1">
            <a:off x="817296" y="1321700"/>
            <a:ext cx="2322415" cy="0"/>
          </a:xfrm>
          <a:prstGeom prst="straightConnector1">
            <a:avLst/>
          </a:prstGeom>
          <a:ln w="8572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EAF82-452E-E34D-ABC2-E3569CE64170}"/>
              </a:ext>
            </a:extLst>
          </p:cNvPr>
          <p:cNvCxnSpPr>
            <a:cxnSpLocks/>
          </p:cNvCxnSpPr>
          <p:nvPr/>
        </p:nvCxnSpPr>
        <p:spPr>
          <a:xfrm>
            <a:off x="9288309" y="6264585"/>
            <a:ext cx="2331854" cy="0"/>
          </a:xfrm>
          <a:prstGeom prst="straightConnector1">
            <a:avLst/>
          </a:prstGeom>
          <a:ln w="8572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itle 1">
            <a:extLst>
              <a:ext uri="{FF2B5EF4-FFF2-40B4-BE49-F238E27FC236}">
                <a16:creationId xmlns:a16="http://schemas.microsoft.com/office/drawing/2014/main" id="{A75EB179-1757-A24B-97E0-563CDDEBD7F0}"/>
              </a:ext>
            </a:extLst>
          </p:cNvPr>
          <p:cNvSpPr txBox="1">
            <a:spLocks/>
          </p:cNvSpPr>
          <p:nvPr/>
        </p:nvSpPr>
        <p:spPr>
          <a:xfrm>
            <a:off x="356723" y="164921"/>
            <a:ext cx="3964424" cy="1194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Web and programmatic outputs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8E16BD76-9749-7148-8F6D-3431A9F8649F}"/>
              </a:ext>
            </a:extLst>
          </p:cNvPr>
          <p:cNvSpPr txBox="1">
            <a:spLocks/>
          </p:cNvSpPr>
          <p:nvPr/>
        </p:nvSpPr>
        <p:spPr>
          <a:xfrm>
            <a:off x="8115637" y="5148267"/>
            <a:ext cx="3964424" cy="1194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Documents and further iterated outputs</a:t>
            </a:r>
          </a:p>
        </p:txBody>
      </p:sp>
    </p:spTree>
    <p:extLst>
      <p:ext uri="{BB962C8B-B14F-4D97-AF65-F5344CB8AC3E}">
        <p14:creationId xmlns:p14="http://schemas.microsoft.com/office/powerpoint/2010/main" val="2779195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BE51-33BC-604E-9F43-976E382AF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74" y="373217"/>
            <a:ext cx="11183867" cy="165788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The Third Path</a:t>
            </a:r>
            <a:r>
              <a:rPr dirty="0"/>
              <a:t>: </a:t>
            </a:r>
            <a:r>
              <a:rPr lang="en-US" dirty="0"/>
              <a:t>Attempting to Move the Earth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08618-0A9A-2F44-BD72-7C639A3C1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30" y="2463925"/>
            <a:ext cx="7755467" cy="25171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61F656-46FC-724A-BE6E-D4CC9D5D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911" y="2368118"/>
            <a:ext cx="2829478" cy="279399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051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0E61EB-16E5-FB48-A0A4-9EBE64F32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89" y="385185"/>
            <a:ext cx="9448800" cy="240255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2EEE89-37D6-044F-BCFC-FACE25E28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73" y="3045105"/>
            <a:ext cx="7542826" cy="218000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B6635F-87EC-8A43-A6AF-903860150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982" y="4430530"/>
            <a:ext cx="7386230" cy="221376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429B91-5A35-3C41-947A-00B8F94AB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0669" y="1555582"/>
            <a:ext cx="8492254" cy="214161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22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E549D2-1C0D-0445-8EFD-42FE8631D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574" y="3198072"/>
            <a:ext cx="9402945" cy="209116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D4F71-9A38-D346-8654-0C212560A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36" y="894532"/>
            <a:ext cx="9014527" cy="1929672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97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dventure_with_the_Windmills.jp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0"/>
            <a:ext cx="12198246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3020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E50CF61-1A3B-1F45-BA75-4C7F97403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133" y="2599267"/>
            <a:ext cx="2540000" cy="254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485E0F-4735-594B-BB31-7A0ADB2FF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866" y="2108199"/>
            <a:ext cx="3386667" cy="3386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5C0F4B-62BB-204A-847D-21568196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Avoiding the Valley of Heartbreak</a:t>
            </a:r>
            <a:endParaRPr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AEACBE-E0FF-DF4B-839F-CF12D81AA105}"/>
              </a:ext>
            </a:extLst>
          </p:cNvPr>
          <p:cNvGrpSpPr/>
          <p:nvPr/>
        </p:nvGrpSpPr>
        <p:grpSpPr>
          <a:xfrm>
            <a:off x="7107766" y="3318935"/>
            <a:ext cx="4762500" cy="1879600"/>
            <a:chOff x="6711949" y="3335867"/>
            <a:chExt cx="4762500" cy="18796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F5C637-00DD-6D45-92E2-F0F0FCCD2C35}"/>
                </a:ext>
              </a:extLst>
            </p:cNvPr>
            <p:cNvSpPr/>
            <p:nvPr/>
          </p:nvSpPr>
          <p:spPr>
            <a:xfrm>
              <a:off x="7484533" y="3539066"/>
              <a:ext cx="3403600" cy="1286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FC8B7E1-BF71-BC4F-8E70-03E43B09A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742" b="14056"/>
            <a:stretch/>
          </p:blipFill>
          <p:spPr>
            <a:xfrm>
              <a:off x="6711949" y="3335867"/>
              <a:ext cx="4762500" cy="1879600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EB9D3F-10DC-B04C-B4A8-6C0BE9C84EDC}"/>
              </a:ext>
            </a:extLst>
          </p:cNvPr>
          <p:cNvCxnSpPr/>
          <p:nvPr/>
        </p:nvCxnSpPr>
        <p:spPr>
          <a:xfrm>
            <a:off x="6096000" y="2099733"/>
            <a:ext cx="0" cy="3928534"/>
          </a:xfrm>
          <a:prstGeom prst="line">
            <a:avLst/>
          </a:prstGeom>
          <a:ln w="165100" cap="rnd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F4F6DA-AFB3-EE49-9671-3483F51BAB6A}"/>
              </a:ext>
            </a:extLst>
          </p:cNvPr>
          <p:cNvCxnSpPr>
            <a:cxnSpLocks/>
          </p:cNvCxnSpPr>
          <p:nvPr/>
        </p:nvCxnSpPr>
        <p:spPr>
          <a:xfrm>
            <a:off x="5235547" y="2370967"/>
            <a:ext cx="485522" cy="833479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AF679B10-ECE1-D74B-9D7D-B686A63F3340}"/>
              </a:ext>
            </a:extLst>
          </p:cNvPr>
          <p:cNvSpPr/>
          <p:nvPr/>
        </p:nvSpPr>
        <p:spPr>
          <a:xfrm>
            <a:off x="4968510" y="3527212"/>
            <a:ext cx="2109623" cy="45719"/>
          </a:xfrm>
          <a:custGeom>
            <a:avLst/>
            <a:gdLst>
              <a:gd name="connsiteX0" fmla="*/ 0 w 2201333"/>
              <a:gd name="connsiteY0" fmla="*/ 695536 h 847936"/>
              <a:gd name="connsiteX1" fmla="*/ 1202267 w 2201333"/>
              <a:gd name="connsiteY1" fmla="*/ 1270 h 847936"/>
              <a:gd name="connsiteX2" fmla="*/ 2201333 w 2201333"/>
              <a:gd name="connsiteY2" fmla="*/ 847936 h 84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1333" h="847936">
                <a:moveTo>
                  <a:pt x="0" y="695536"/>
                </a:moveTo>
                <a:cubicBezTo>
                  <a:pt x="417689" y="335703"/>
                  <a:pt x="835378" y="-24130"/>
                  <a:pt x="1202267" y="1270"/>
                </a:cubicBezTo>
                <a:cubicBezTo>
                  <a:pt x="1569156" y="26670"/>
                  <a:pt x="2003778" y="709647"/>
                  <a:pt x="2201333" y="847936"/>
                </a:cubicBezTo>
              </a:path>
            </a:pathLst>
          </a:custGeom>
          <a:ln w="571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F23115-66D6-3A43-B62C-72AE61D64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782" y="3571103"/>
            <a:ext cx="2694841" cy="16169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6BD7EA-DD18-5A45-A0D6-603327FF4B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0397" y="1976221"/>
            <a:ext cx="2273700" cy="1755642"/>
          </a:xfrm>
          <a:prstGeom prst="rect">
            <a:avLst/>
          </a:prstGeom>
        </p:spPr>
      </p:pic>
      <p:pic>
        <p:nvPicPr>
          <p:cNvPr id="26" name="Content Placeholder 12">
            <a:extLst>
              <a:ext uri="{FF2B5EF4-FFF2-40B4-BE49-F238E27FC236}">
                <a16:creationId xmlns:a16="http://schemas.microsoft.com/office/drawing/2014/main" id="{EF7CEF45-0E36-6143-9A9C-C58BDA9F02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727632" y="3255348"/>
            <a:ext cx="1508941" cy="1749139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C110CB-C6B4-AD41-A7D6-46A103A6285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9258" y="4298090"/>
            <a:ext cx="1953056" cy="1953056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8611CF19-EB9F-4244-BB10-EA1D0DD101A5}"/>
              </a:ext>
            </a:extLst>
          </p:cNvPr>
          <p:cNvSpPr/>
          <p:nvPr/>
        </p:nvSpPr>
        <p:spPr>
          <a:xfrm rot="10618827" flipV="1">
            <a:off x="5212322" y="4625253"/>
            <a:ext cx="1914373" cy="45719"/>
          </a:xfrm>
          <a:custGeom>
            <a:avLst/>
            <a:gdLst>
              <a:gd name="connsiteX0" fmla="*/ 0 w 2201333"/>
              <a:gd name="connsiteY0" fmla="*/ 695536 h 847936"/>
              <a:gd name="connsiteX1" fmla="*/ 1202267 w 2201333"/>
              <a:gd name="connsiteY1" fmla="*/ 1270 h 847936"/>
              <a:gd name="connsiteX2" fmla="*/ 2201333 w 2201333"/>
              <a:gd name="connsiteY2" fmla="*/ 847936 h 84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1333" h="847936">
                <a:moveTo>
                  <a:pt x="0" y="695536"/>
                </a:moveTo>
                <a:cubicBezTo>
                  <a:pt x="417689" y="335703"/>
                  <a:pt x="835378" y="-24130"/>
                  <a:pt x="1202267" y="1270"/>
                </a:cubicBezTo>
                <a:cubicBezTo>
                  <a:pt x="1569156" y="26670"/>
                  <a:pt x="2003778" y="709647"/>
                  <a:pt x="2201333" y="847936"/>
                </a:cubicBezTo>
              </a:path>
            </a:pathLst>
          </a:custGeom>
          <a:ln w="571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26E107-58A8-D143-BE1C-88B33769D547}"/>
              </a:ext>
            </a:extLst>
          </p:cNvPr>
          <p:cNvSpPr txBox="1">
            <a:spLocks/>
          </p:cNvSpPr>
          <p:nvPr/>
        </p:nvSpPr>
        <p:spPr>
          <a:xfrm>
            <a:off x="3101273" y="1301104"/>
            <a:ext cx="31700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Reduce your round-trips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9E9662F5-0D32-1546-BEB4-80395397FAD0}"/>
              </a:ext>
            </a:extLst>
          </p:cNvPr>
          <p:cNvSpPr txBox="1">
            <a:spLocks/>
          </p:cNvSpPr>
          <p:nvPr/>
        </p:nvSpPr>
        <p:spPr>
          <a:xfrm>
            <a:off x="6846535" y="5360008"/>
            <a:ext cx="3017656" cy="1194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Make them as short as possible!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2B5EF9-8AA8-A44E-BB76-0DA54887888D}"/>
              </a:ext>
            </a:extLst>
          </p:cNvPr>
          <p:cNvCxnSpPr>
            <a:cxnSpLocks/>
          </p:cNvCxnSpPr>
          <p:nvPr/>
        </p:nvCxnSpPr>
        <p:spPr>
          <a:xfrm flipH="1" flipV="1">
            <a:off x="6699455" y="4849827"/>
            <a:ext cx="510549" cy="596113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526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C0F4B-62BB-204A-847D-21568196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The </a:t>
            </a:r>
            <a:r>
              <a:rPr dirty="0" err="1"/>
              <a:t>Officeverse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F0BCF-7F2C-8548-A51A-37FE4C942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956"/>
            <a:ext cx="5181600" cy="4067175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officer</a:t>
            </a:r>
          </a:p>
          <a:p>
            <a:pPr marL="0" lvl="0" indent="0">
              <a:buNone/>
            </a:pPr>
            <a:r>
              <a:rPr dirty="0" err="1"/>
              <a:t>rvg</a:t>
            </a:r>
            <a:endParaRPr dirty="0"/>
          </a:p>
          <a:p>
            <a:pPr marL="0" lvl="0" indent="0">
              <a:buNone/>
            </a:pPr>
            <a:r>
              <a:rPr lang="en-US" dirty="0" err="1"/>
              <a:t>f</a:t>
            </a:r>
            <a:r>
              <a:rPr dirty="0" err="1"/>
              <a:t>lextable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83863-9D0C-FE47-A987-E6C78F15B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31416"/>
            <a:ext cx="5181600" cy="4050242"/>
          </a:xfrm>
        </p:spPr>
        <p:txBody>
          <a:bodyPr/>
          <a:lstStyle/>
          <a:p>
            <a:pPr marL="0" lvl="0" indent="0">
              <a:buNone/>
            </a:pPr>
            <a:r>
              <a:rPr dirty="0" err="1"/>
              <a:t>mschart</a:t>
            </a:r>
            <a:endParaRPr dirty="0"/>
          </a:p>
          <a:p>
            <a:pPr marL="0" lvl="0" indent="0">
              <a:buNone/>
            </a:pPr>
            <a:r>
              <a:rPr lang="en-US" dirty="0" err="1"/>
              <a:t>r</a:t>
            </a:r>
            <a:r>
              <a:rPr dirty="0" err="1"/>
              <a:t>markdown</a:t>
            </a:r>
            <a:endParaRPr lang="en-US" dirty="0"/>
          </a:p>
          <a:p>
            <a:pPr marL="0" lvl="0" indent="0">
              <a:buNone/>
            </a:pPr>
            <a:r>
              <a:rPr lang="en-US" dirty="0" err="1"/>
              <a:t>pandoc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E0AAE-5599-3644-BA71-E1E2E96D6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069" y="4725747"/>
            <a:ext cx="1921859" cy="1921859"/>
          </a:xfrm>
          <a:prstGeom prst="ellipse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6946DB2-BAFF-9046-A04C-E7862DF10AC1}"/>
              </a:ext>
            </a:extLst>
          </p:cNvPr>
          <p:cNvSpPr txBox="1">
            <a:spLocks/>
          </p:cNvSpPr>
          <p:nvPr/>
        </p:nvSpPr>
        <p:spPr>
          <a:xfrm>
            <a:off x="691195" y="5065249"/>
            <a:ext cx="90354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3600" i="1" dirty="0"/>
              <a:t>or, the </a:t>
            </a:r>
            <a:r>
              <a:rPr lang="en-US" sz="3600" i="1" dirty="0" err="1"/>
              <a:t>gohelverse</a:t>
            </a:r>
            <a:r>
              <a:rPr lang="en-US" sz="3600" i="1" dirty="0"/>
              <a:t>:</a:t>
            </a:r>
          </a:p>
          <a:p>
            <a:pPr algn="r"/>
            <a:r>
              <a:rPr lang="en-US" sz="3600" dirty="0"/>
              <a:t>David </a:t>
            </a:r>
            <a:r>
              <a:rPr lang="en-US" sz="3600" dirty="0" err="1"/>
              <a:t>Gohel</a:t>
            </a:r>
            <a:r>
              <a:rPr lang="en-US" sz="3600" dirty="0"/>
              <a:t> (@</a:t>
            </a:r>
            <a:r>
              <a:rPr lang="en-US" sz="3600" dirty="0" err="1"/>
              <a:t>DavidGohel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1635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C0F4B-62BB-204A-847D-21568196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Reduce your Round-trips:</a:t>
            </a:r>
            <a:endParaRPr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9856E9-0DC7-CC49-9ED1-3A3520299EF7}"/>
              </a:ext>
            </a:extLst>
          </p:cNvPr>
          <p:cNvSpPr txBox="1">
            <a:spLocks/>
          </p:cNvSpPr>
          <p:nvPr/>
        </p:nvSpPr>
        <p:spPr>
          <a:xfrm>
            <a:off x="315590" y="2249586"/>
            <a:ext cx="5170810" cy="4126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Tasks are trapped on your side of the valley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“</a:t>
            </a:r>
            <a:r>
              <a:rPr lang="en-US" i="1" dirty="0"/>
              <a:t>Can you please make the points blue?”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529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C0F4B-62BB-204A-847D-21568196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Reduce your Round-trips:</a:t>
            </a:r>
            <a:endParaRPr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9856E9-0DC7-CC49-9ED1-3A3520299EF7}"/>
              </a:ext>
            </a:extLst>
          </p:cNvPr>
          <p:cNvSpPr txBox="1">
            <a:spLocks/>
          </p:cNvSpPr>
          <p:nvPr/>
        </p:nvSpPr>
        <p:spPr>
          <a:xfrm>
            <a:off x="315590" y="2249586"/>
            <a:ext cx="5170810" cy="4126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Tasks are trapped on your side of the valley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“</a:t>
            </a:r>
            <a:r>
              <a:rPr lang="en-US" i="1" dirty="0"/>
              <a:t>Can you please make the points blue?”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9DA6F8-1418-6F42-8F67-FFCFCC6C791F}"/>
              </a:ext>
            </a:extLst>
          </p:cNvPr>
          <p:cNvSpPr txBox="1">
            <a:spLocks/>
          </p:cNvSpPr>
          <p:nvPr/>
        </p:nvSpPr>
        <p:spPr>
          <a:xfrm>
            <a:off x="6740665" y="2249586"/>
            <a:ext cx="4999530" cy="395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Empower your audience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Use </a:t>
            </a:r>
            <a:r>
              <a:rPr lang="en-US" b="1" dirty="0" err="1"/>
              <a:t>rvg</a:t>
            </a:r>
            <a:r>
              <a:rPr lang="en-US" dirty="0"/>
              <a:t> for plots,  </a:t>
            </a:r>
            <a:r>
              <a:rPr lang="en-US" b="1" dirty="0" err="1"/>
              <a:t>flextable</a:t>
            </a:r>
            <a:r>
              <a:rPr lang="en-US" dirty="0"/>
              <a:t> for tables</a:t>
            </a:r>
          </a:p>
        </p:txBody>
      </p:sp>
    </p:spTree>
    <p:extLst>
      <p:ext uri="{BB962C8B-B14F-4D97-AF65-F5344CB8AC3E}">
        <p14:creationId xmlns:p14="http://schemas.microsoft.com/office/powerpoint/2010/main" val="2328007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056A4-A93D-E046-AEB2-C9C372ED6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First: Have you voted?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D8CB6E-B01D-8341-AAE8-1F076CF137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OK, you have two more hours.</a:t>
            </a:r>
          </a:p>
          <a:p>
            <a:r>
              <a:rPr lang="en-US" dirty="0"/>
              <a:t>Leave now.</a:t>
            </a:r>
          </a:p>
        </p:txBody>
      </p:sp>
    </p:spTree>
    <p:extLst>
      <p:ext uri="{BB962C8B-B14F-4D97-AF65-F5344CB8AC3E}">
        <p14:creationId xmlns:p14="http://schemas.microsoft.com/office/powerpoint/2010/main" val="109648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C0F4B-62BB-204A-847D-21568196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/>
            <a:r>
              <a:rPr lang="en-US" dirty="0"/>
              <a:t>Shorten the Journey</a:t>
            </a:r>
            <a:endParaRPr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9856E9-0DC7-CC49-9ED1-3A3520299EF7}"/>
              </a:ext>
            </a:extLst>
          </p:cNvPr>
          <p:cNvSpPr txBox="1">
            <a:spLocks/>
          </p:cNvSpPr>
          <p:nvPr/>
        </p:nvSpPr>
        <p:spPr>
          <a:xfrm>
            <a:off x="315590" y="2249586"/>
            <a:ext cx="5170810" cy="4126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Tasks repeat after each iteration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“</a:t>
            </a:r>
            <a:r>
              <a:rPr lang="en-US" i="1" dirty="0"/>
              <a:t>Please</a:t>
            </a:r>
            <a:r>
              <a:rPr lang="en-US" dirty="0"/>
              <a:t> </a:t>
            </a:r>
            <a:r>
              <a:rPr lang="en-US" i="1" dirty="0"/>
              <a:t>update the formatting on the new version”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39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C0F4B-62BB-204A-847D-21568196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/>
            <a:r>
              <a:rPr lang="en-US" dirty="0"/>
              <a:t>Shorten the Journey</a:t>
            </a:r>
            <a:endParaRPr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9856E9-0DC7-CC49-9ED1-3A3520299EF7}"/>
              </a:ext>
            </a:extLst>
          </p:cNvPr>
          <p:cNvSpPr txBox="1">
            <a:spLocks/>
          </p:cNvSpPr>
          <p:nvPr/>
        </p:nvSpPr>
        <p:spPr>
          <a:xfrm>
            <a:off x="315590" y="2249586"/>
            <a:ext cx="5170810" cy="4126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b="1" dirty="0"/>
              <a:t>Tasks repeat after each iteration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“</a:t>
            </a:r>
            <a:r>
              <a:rPr lang="en-US" i="1" dirty="0"/>
              <a:t>Please</a:t>
            </a:r>
            <a:r>
              <a:rPr lang="en-US" dirty="0"/>
              <a:t> </a:t>
            </a:r>
            <a:r>
              <a:rPr lang="en-US" i="1" dirty="0"/>
              <a:t>update the formatting on the new version” 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9DA6F8-1418-6F42-8F67-FFCFCC6C791F}"/>
              </a:ext>
            </a:extLst>
          </p:cNvPr>
          <p:cNvSpPr txBox="1">
            <a:spLocks/>
          </p:cNvSpPr>
          <p:nvPr/>
        </p:nvSpPr>
        <p:spPr>
          <a:xfrm>
            <a:off x="6740665" y="2249586"/>
            <a:ext cx="4999530" cy="39570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b="1" dirty="0"/>
              <a:t>Reach further across the valley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Use </a:t>
            </a:r>
            <a:r>
              <a:rPr lang="en-US" b="1" dirty="0" err="1"/>
              <a:t>rmarkdown</a:t>
            </a:r>
            <a:r>
              <a:rPr lang="en-US" b="1" dirty="0"/>
              <a:t> and officer</a:t>
            </a:r>
            <a:r>
              <a:rPr lang="en-US" dirty="0"/>
              <a:t> for more refined reports</a:t>
            </a:r>
          </a:p>
        </p:txBody>
      </p:sp>
    </p:spTree>
    <p:extLst>
      <p:ext uri="{BB962C8B-B14F-4D97-AF65-F5344CB8AC3E}">
        <p14:creationId xmlns:p14="http://schemas.microsoft.com/office/powerpoint/2010/main" val="2192040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74F3E5-BEC2-794B-AA44-42D451837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59" y="1036863"/>
            <a:ext cx="5150394" cy="263372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091639-5BA3-804E-8E3A-0207AED69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997" y="235132"/>
            <a:ext cx="4963154" cy="642039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655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44D2FE-9E0F-B746-A923-31A93E165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71" y="964725"/>
            <a:ext cx="9872420" cy="459325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24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056A4-A93D-E046-AEB2-C9C372ED6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5C4B1B4-708D-3A41-8DB6-4C3D3088F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2508"/>
          </a:xfrm>
        </p:spPr>
        <p:txBody>
          <a:bodyPr/>
          <a:lstStyle/>
          <a:p>
            <a:r>
              <a:rPr lang="en-US" dirty="0"/>
              <a:t>Each realm or workflow has its place</a:t>
            </a:r>
          </a:p>
          <a:p>
            <a:r>
              <a:rPr lang="en-US" dirty="0"/>
              <a:t>Know your audience and output</a:t>
            </a:r>
          </a:p>
          <a:p>
            <a:r>
              <a:rPr lang="en-US" dirty="0"/>
              <a:t>Don’t (re)-invent grand frameworks</a:t>
            </a:r>
          </a:p>
          <a:p>
            <a:r>
              <a:rPr lang="en-US" dirty="0"/>
              <a:t>Smooth the paths between realms</a:t>
            </a:r>
          </a:p>
        </p:txBody>
      </p:sp>
    </p:spTree>
    <p:extLst>
      <p:ext uri="{BB962C8B-B14F-4D97-AF65-F5344CB8AC3E}">
        <p14:creationId xmlns:p14="http://schemas.microsoft.com/office/powerpoint/2010/main" val="12717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dventure_with_the_Windmills.jp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0"/>
            <a:ext cx="12198246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817BD6-6E3D-5940-B171-AC55D6DAB0B8}"/>
              </a:ext>
            </a:extLst>
          </p:cNvPr>
          <p:cNvSpPr/>
          <p:nvPr/>
        </p:nvSpPr>
        <p:spPr>
          <a:xfrm>
            <a:off x="0" y="159516"/>
            <a:ext cx="12625137" cy="733124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CBE51-33BC-604E-9F43-976E382AF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106332" cy="261146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7200" dirty="0">
                <a:solidFill>
                  <a:srgbClr val="C00000"/>
                </a:solidFill>
                <a:latin typeface="IM FELL English" panose="02000000000000000000" pitchFamily="2" charset="0"/>
              </a:rPr>
              <a:t>Thank</a:t>
            </a:r>
            <a:r>
              <a:rPr lang="en-US" sz="5400" dirty="0">
                <a:solidFill>
                  <a:srgbClr val="C00000"/>
                </a:solidFill>
                <a:latin typeface="IM FELL English" panose="02000000000000000000" pitchFamily="2" charset="0"/>
              </a:rPr>
              <a:t> you!</a:t>
            </a:r>
            <a:endParaRPr sz="5400" dirty="0">
              <a:solidFill>
                <a:srgbClr val="C00000"/>
              </a:solidFill>
              <a:latin typeface="IM FELL English" panose="020000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E68DB3-8180-BF42-995B-5DF70449F37E}"/>
              </a:ext>
            </a:extLst>
          </p:cNvPr>
          <p:cNvSpPr txBox="1">
            <a:spLocks/>
          </p:cNvSpPr>
          <p:nvPr/>
        </p:nvSpPr>
        <p:spPr>
          <a:xfrm>
            <a:off x="7705240" y="3549112"/>
            <a:ext cx="4556502" cy="279934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b="0" i="1">
                <a:solidFill>
                  <a:srgbClr val="C00000"/>
                </a:solidFill>
                <a:latin typeface="IM FELL English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en-US" i="0" dirty="0"/>
              <a:t>@</a:t>
            </a:r>
            <a:r>
              <a:rPr lang="en-US" i="0" dirty="0" err="1"/>
              <a:t>noamross</a:t>
            </a:r>
            <a:endParaRPr lang="en-US" i="0" dirty="0"/>
          </a:p>
          <a:p>
            <a:r>
              <a:rPr lang="en-US" i="0" dirty="0"/>
              <a:t>@</a:t>
            </a:r>
            <a:r>
              <a:rPr lang="en-US" i="0" dirty="0" err="1"/>
              <a:t>EcoHealthNYC</a:t>
            </a:r>
            <a:endParaRPr lang="en-US" i="0" dirty="0"/>
          </a:p>
          <a:p>
            <a:r>
              <a:rPr lang="en-US" i="0" dirty="0"/>
              <a:t>@</a:t>
            </a:r>
            <a:r>
              <a:rPr lang="en-US" i="0" dirty="0" err="1"/>
              <a:t>rOpenSci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089580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D07EE8-BCA7-8545-8F1F-8E5341B55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49" y="832708"/>
            <a:ext cx="6977726" cy="2466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4830DD-F1B6-2A4B-9074-259DA127E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218" y="3004922"/>
            <a:ext cx="6362700" cy="349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5299C9-EB5D-6749-B73B-7899CAD5C450}"/>
              </a:ext>
            </a:extLst>
          </p:cNvPr>
          <p:cNvSpPr/>
          <p:nvPr/>
        </p:nvSpPr>
        <p:spPr>
          <a:xfrm>
            <a:off x="591519" y="3648276"/>
            <a:ext cx="25391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venir Medium" panose="02000503020000020003" pitchFamily="2" charset="0"/>
              </a:rPr>
              <a:t>@</a:t>
            </a:r>
            <a:r>
              <a:rPr lang="en-US" sz="2400" dirty="0" err="1">
                <a:solidFill>
                  <a:schemeClr val="tx2"/>
                </a:solidFill>
                <a:latin typeface="Avenir Medium" panose="02000503020000020003" pitchFamily="2" charset="0"/>
              </a:rPr>
              <a:t>EcoHealthNYC</a:t>
            </a:r>
            <a:endParaRPr lang="en-US" sz="2400" dirty="0">
              <a:solidFill>
                <a:schemeClr val="tx2"/>
              </a:solidFill>
              <a:latin typeface="Avenir Medium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15CE56-B049-DE46-8E18-D9FBC41900AC}"/>
              </a:ext>
            </a:extLst>
          </p:cNvPr>
          <p:cNvSpPr/>
          <p:nvPr/>
        </p:nvSpPr>
        <p:spPr>
          <a:xfrm>
            <a:off x="9831303" y="5863548"/>
            <a:ext cx="1726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@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rOpenSci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48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C0F4B-62BB-204A-847D-21568196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The Two Realms</a:t>
            </a:r>
            <a:r>
              <a:rPr lang="en-US" dirty="0"/>
              <a:t> of Workflows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F0BCF-7F2C-8548-A51A-37FE4C9422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Programmatic</a:t>
            </a:r>
          </a:p>
          <a:p>
            <a:pPr marL="0" lvl="0" indent="0">
              <a:buNone/>
            </a:pPr>
            <a:r>
              <a:rPr dirty="0"/>
              <a:t>Linear</a:t>
            </a:r>
          </a:p>
          <a:p>
            <a:pPr marL="0" lvl="0" indent="0">
              <a:buNone/>
            </a:pPr>
            <a:r>
              <a:rPr dirty="0"/>
              <a:t>Centralized</a:t>
            </a:r>
            <a:endParaRPr lang="en-US" dirty="0"/>
          </a:p>
          <a:p>
            <a:pPr lvl="0"/>
            <a:r>
              <a:rPr lang="en-US" dirty="0"/>
              <a:t>Automated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83863-9D0C-FE47-A987-E6C78F15B2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b="1" dirty="0"/>
              <a:t>Interactive</a:t>
            </a:r>
            <a:endParaRPr b="1" dirty="0"/>
          </a:p>
          <a:p>
            <a:pPr marL="0" lvl="0" indent="0">
              <a:buNone/>
            </a:pPr>
            <a:r>
              <a:rPr dirty="0"/>
              <a:t>Iterative</a:t>
            </a:r>
          </a:p>
          <a:p>
            <a:pPr marL="0" lvl="0" indent="0">
              <a:buNone/>
            </a:pPr>
            <a:r>
              <a:rPr dirty="0"/>
              <a:t>Decentralized</a:t>
            </a:r>
            <a:endParaRPr lang="en-US" dirty="0"/>
          </a:p>
          <a:p>
            <a:pPr lvl="0"/>
            <a:r>
              <a:rPr lang="en-US" dirty="0"/>
              <a:t>Manual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0635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E50CF61-1A3B-1F45-BA75-4C7F97403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133" y="2599267"/>
            <a:ext cx="2540000" cy="254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485E0F-4735-594B-BB31-7A0ADB2FF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866" y="2108199"/>
            <a:ext cx="3386667" cy="33866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7D0DD1-46CB-EC44-A707-477074740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782" y="3571103"/>
            <a:ext cx="2694841" cy="1616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5C0F4B-62BB-204A-847D-21568196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The Two Realms</a:t>
            </a:r>
            <a:r>
              <a:rPr lang="en-US" dirty="0"/>
              <a:t> of Workflows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E5CD17-3869-094E-940F-A055A27348A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0397" y="1976221"/>
            <a:ext cx="2273700" cy="1755642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76C963D-DAA7-2A46-BD41-A547FCBC2E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727632" y="3255348"/>
            <a:ext cx="1508941" cy="1749139"/>
          </a:xfr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2AEACBE-E0FF-DF4B-839F-CF12D81AA105}"/>
              </a:ext>
            </a:extLst>
          </p:cNvPr>
          <p:cNvGrpSpPr/>
          <p:nvPr/>
        </p:nvGrpSpPr>
        <p:grpSpPr>
          <a:xfrm>
            <a:off x="7107766" y="3318935"/>
            <a:ext cx="4762500" cy="1879600"/>
            <a:chOff x="6711949" y="3335867"/>
            <a:chExt cx="4762500" cy="18796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F5C637-00DD-6D45-92E2-F0F0FCCD2C35}"/>
                </a:ext>
              </a:extLst>
            </p:cNvPr>
            <p:cNvSpPr/>
            <p:nvPr/>
          </p:nvSpPr>
          <p:spPr>
            <a:xfrm>
              <a:off x="7484533" y="3539066"/>
              <a:ext cx="3403600" cy="1286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FC8B7E1-BF71-BC4F-8E70-03E43B09A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742" b="14056"/>
            <a:stretch/>
          </p:blipFill>
          <p:spPr>
            <a:xfrm>
              <a:off x="6711949" y="3335867"/>
              <a:ext cx="4762500" cy="18796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522C00-1F18-7D47-A14C-086BD1585A9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9258" y="4298090"/>
            <a:ext cx="1953056" cy="19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76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E50CF61-1A3B-1F45-BA75-4C7F97403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133" y="2599267"/>
            <a:ext cx="2540000" cy="254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485E0F-4735-594B-BB31-7A0ADB2FF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866" y="2108199"/>
            <a:ext cx="3386667" cy="3386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5C0F4B-62BB-204A-847D-21568196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Valley of Heartbreak</a:t>
            </a:r>
            <a:endParaRPr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AEACBE-E0FF-DF4B-839F-CF12D81AA105}"/>
              </a:ext>
            </a:extLst>
          </p:cNvPr>
          <p:cNvGrpSpPr/>
          <p:nvPr/>
        </p:nvGrpSpPr>
        <p:grpSpPr>
          <a:xfrm>
            <a:off x="7107766" y="3318935"/>
            <a:ext cx="4762500" cy="1879600"/>
            <a:chOff x="6711949" y="3335867"/>
            <a:chExt cx="4762500" cy="18796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F5C637-00DD-6D45-92E2-F0F0FCCD2C35}"/>
                </a:ext>
              </a:extLst>
            </p:cNvPr>
            <p:cNvSpPr/>
            <p:nvPr/>
          </p:nvSpPr>
          <p:spPr>
            <a:xfrm>
              <a:off x="7484533" y="3539066"/>
              <a:ext cx="3403600" cy="1286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FC8B7E1-BF71-BC4F-8E70-03E43B09A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742" b="14056"/>
            <a:stretch/>
          </p:blipFill>
          <p:spPr>
            <a:xfrm>
              <a:off x="6711949" y="3335867"/>
              <a:ext cx="4762500" cy="1879600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EB9D3F-10DC-B04C-B4A8-6C0BE9C84EDC}"/>
              </a:ext>
            </a:extLst>
          </p:cNvPr>
          <p:cNvCxnSpPr/>
          <p:nvPr/>
        </p:nvCxnSpPr>
        <p:spPr>
          <a:xfrm>
            <a:off x="6096000" y="2099733"/>
            <a:ext cx="0" cy="3928534"/>
          </a:xfrm>
          <a:prstGeom prst="line">
            <a:avLst/>
          </a:prstGeom>
          <a:ln w="165100" cap="rnd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F4F6DA-AFB3-EE49-9671-3483F51BAB6A}"/>
              </a:ext>
            </a:extLst>
          </p:cNvPr>
          <p:cNvCxnSpPr/>
          <p:nvPr/>
        </p:nvCxnSpPr>
        <p:spPr>
          <a:xfrm>
            <a:off x="6079067" y="1371600"/>
            <a:ext cx="0" cy="440267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AF679B10-ECE1-D74B-9D7D-B686A63F3340}"/>
              </a:ext>
            </a:extLst>
          </p:cNvPr>
          <p:cNvSpPr/>
          <p:nvPr/>
        </p:nvSpPr>
        <p:spPr>
          <a:xfrm>
            <a:off x="4876800" y="2777067"/>
            <a:ext cx="2201333" cy="795866"/>
          </a:xfrm>
          <a:custGeom>
            <a:avLst/>
            <a:gdLst>
              <a:gd name="connsiteX0" fmla="*/ 0 w 2201333"/>
              <a:gd name="connsiteY0" fmla="*/ 695536 h 847936"/>
              <a:gd name="connsiteX1" fmla="*/ 1202267 w 2201333"/>
              <a:gd name="connsiteY1" fmla="*/ 1270 h 847936"/>
              <a:gd name="connsiteX2" fmla="*/ 2201333 w 2201333"/>
              <a:gd name="connsiteY2" fmla="*/ 847936 h 84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1333" h="847936">
                <a:moveTo>
                  <a:pt x="0" y="695536"/>
                </a:moveTo>
                <a:cubicBezTo>
                  <a:pt x="417689" y="335703"/>
                  <a:pt x="835378" y="-24130"/>
                  <a:pt x="1202267" y="1270"/>
                </a:cubicBezTo>
                <a:cubicBezTo>
                  <a:pt x="1569156" y="26670"/>
                  <a:pt x="2003778" y="709647"/>
                  <a:pt x="2201333" y="847936"/>
                </a:cubicBezTo>
              </a:path>
            </a:pathLst>
          </a:custGeom>
          <a:ln w="571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F23115-66D6-3A43-B62C-72AE61D64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782" y="3571103"/>
            <a:ext cx="2694841" cy="16169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6BD7EA-DD18-5A45-A0D6-603327FF4B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0397" y="1976221"/>
            <a:ext cx="2273700" cy="1755642"/>
          </a:xfrm>
          <a:prstGeom prst="rect">
            <a:avLst/>
          </a:prstGeom>
        </p:spPr>
      </p:pic>
      <p:pic>
        <p:nvPicPr>
          <p:cNvPr id="26" name="Content Placeholder 12">
            <a:extLst>
              <a:ext uri="{FF2B5EF4-FFF2-40B4-BE49-F238E27FC236}">
                <a16:creationId xmlns:a16="http://schemas.microsoft.com/office/drawing/2014/main" id="{EF7CEF45-0E36-6143-9A9C-C58BDA9F02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727632" y="3255348"/>
            <a:ext cx="1508941" cy="1749139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C110CB-C6B4-AD41-A7D6-46A103A6285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9258" y="4298090"/>
            <a:ext cx="1953056" cy="1953056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8611CF19-EB9F-4244-BB10-EA1D0DD101A5}"/>
              </a:ext>
            </a:extLst>
          </p:cNvPr>
          <p:cNvSpPr/>
          <p:nvPr/>
        </p:nvSpPr>
        <p:spPr>
          <a:xfrm rot="10456985">
            <a:off x="4826001" y="4978401"/>
            <a:ext cx="2201333" cy="795866"/>
          </a:xfrm>
          <a:custGeom>
            <a:avLst/>
            <a:gdLst>
              <a:gd name="connsiteX0" fmla="*/ 0 w 2201333"/>
              <a:gd name="connsiteY0" fmla="*/ 695536 h 847936"/>
              <a:gd name="connsiteX1" fmla="*/ 1202267 w 2201333"/>
              <a:gd name="connsiteY1" fmla="*/ 1270 h 847936"/>
              <a:gd name="connsiteX2" fmla="*/ 2201333 w 2201333"/>
              <a:gd name="connsiteY2" fmla="*/ 847936 h 84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1333" h="847936">
                <a:moveTo>
                  <a:pt x="0" y="695536"/>
                </a:moveTo>
                <a:cubicBezTo>
                  <a:pt x="417689" y="335703"/>
                  <a:pt x="835378" y="-24130"/>
                  <a:pt x="1202267" y="1270"/>
                </a:cubicBezTo>
                <a:cubicBezTo>
                  <a:pt x="1569156" y="26670"/>
                  <a:pt x="2003778" y="709647"/>
                  <a:pt x="2201333" y="847936"/>
                </a:cubicBezTo>
              </a:path>
            </a:pathLst>
          </a:custGeom>
          <a:ln w="571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31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BE51-33BC-604E-9F43-976E382A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The First Path: Warpath Across the Valley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AEA4F-78F7-F046-9913-9F2053110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“I know, I’ll teach everyone in my organization </a:t>
            </a:r>
            <a:r>
              <a:rPr lang="en-US" dirty="0"/>
              <a:t>git</a:t>
            </a:r>
            <a:r>
              <a:rPr dirty="0"/>
              <a:t>!”</a:t>
            </a:r>
            <a:endParaRPr lang="en-US" sz="2400" dirty="0"/>
          </a:p>
          <a:p>
            <a:pPr marL="0" lvl="0" indent="0">
              <a:buNone/>
            </a:pPr>
            <a:r>
              <a:rPr lang="en-US" sz="2400" dirty="0"/>
              <a:t>[or R, or markdown, or…]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175588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AF2E75-8947-CB47-8DEA-E9DD61D9A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1206501"/>
            <a:ext cx="9379900" cy="3263900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282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BE51-33BC-604E-9F43-976E382AF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706" y="365125"/>
            <a:ext cx="11296482" cy="1325563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rPr lang="en-US" dirty="0"/>
              <a:t>The Second Path</a:t>
            </a:r>
            <a:r>
              <a:rPr dirty="0"/>
              <a:t>:</a:t>
            </a:r>
            <a:r>
              <a:rPr lang="en-US" dirty="0"/>
              <a:t> A Grand but Shaky Bridge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AEA4F-78F7-F046-9913-9F2053110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A web-based GUI editing interface</a:t>
            </a:r>
          </a:p>
          <a:p>
            <a:pPr marL="0" lvl="0" indent="0">
              <a:buNone/>
            </a:pPr>
            <a:r>
              <a:rPr dirty="0"/>
              <a:t>A </a:t>
            </a:r>
            <a:r>
              <a:rPr lang="en-US" dirty="0"/>
              <a:t>continuous integration</a:t>
            </a:r>
            <a:r>
              <a:rPr dirty="0"/>
              <a:t> setup to compile</a:t>
            </a:r>
          </a:p>
          <a:p>
            <a:pPr marL="0" lvl="0" indent="0">
              <a:buNone/>
            </a:pPr>
            <a:r>
              <a:rPr dirty="0"/>
              <a:t>A </a:t>
            </a:r>
            <a:r>
              <a:rPr i="1" dirty="0"/>
              <a:t>beautiful</a:t>
            </a:r>
            <a:r>
              <a:rPr dirty="0"/>
              <a:t> R Markdown template</a:t>
            </a:r>
          </a:p>
          <a:p>
            <a:pPr marL="0" lvl="0" indent="0">
              <a:buNone/>
            </a:pPr>
            <a:r>
              <a:rPr dirty="0"/>
              <a:t>A </a:t>
            </a:r>
            <a:r>
              <a:rPr lang="en-US" dirty="0"/>
              <a:t>H</a:t>
            </a:r>
            <a:r>
              <a:rPr dirty="0"/>
              <a:t>eroku app to host compiled docs behind a Google OAuth</a:t>
            </a:r>
          </a:p>
        </p:txBody>
      </p:sp>
    </p:spTree>
    <p:extLst>
      <p:ext uri="{BB962C8B-B14F-4D97-AF65-F5344CB8AC3E}">
        <p14:creationId xmlns:p14="http://schemas.microsoft.com/office/powerpoint/2010/main" val="3205348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HA Colors">
      <a:dk1>
        <a:srgbClr val="000000"/>
      </a:dk1>
      <a:lt1>
        <a:srgbClr val="FFFFFF"/>
      </a:lt1>
      <a:dk2>
        <a:srgbClr val="64A70B"/>
      </a:dk2>
      <a:lt2>
        <a:srgbClr val="00505C"/>
      </a:lt2>
      <a:accent1>
        <a:srgbClr val="FF5800"/>
      </a:accent1>
      <a:accent2>
        <a:srgbClr val="FDC82F"/>
      </a:accent2>
      <a:accent3>
        <a:srgbClr val="F9E300"/>
      </a:accent3>
      <a:accent4>
        <a:srgbClr val="C7B37F"/>
      </a:accent4>
      <a:accent5>
        <a:srgbClr val="C6BF70"/>
      </a:accent5>
      <a:accent6>
        <a:srgbClr val="83AFB3"/>
      </a:accent6>
      <a:hlink>
        <a:srgbClr val="00B9E3"/>
      </a:hlink>
      <a:folHlink>
        <a:srgbClr val="8BA69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14812</TotalTime>
  <Words>335</Words>
  <Application>Microsoft Macintosh PowerPoint</Application>
  <PresentationFormat>Widescreen</PresentationFormat>
  <Paragraphs>81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Avenir Medium</vt:lpstr>
      <vt:lpstr>Avenir Roman</vt:lpstr>
      <vt:lpstr>Calibri</vt:lpstr>
      <vt:lpstr>IM FELL English</vt:lpstr>
      <vt:lpstr>nyt-franklin</vt:lpstr>
      <vt:lpstr>Office Theme</vt:lpstr>
      <vt:lpstr>Reproducibility in an Office World</vt:lpstr>
      <vt:lpstr>First: Have you voted?</vt:lpstr>
      <vt:lpstr>PowerPoint Presentation</vt:lpstr>
      <vt:lpstr>The Two Realms of Workflows</vt:lpstr>
      <vt:lpstr>The Two Realms of Workflows</vt:lpstr>
      <vt:lpstr>Valley of Heartbreak</vt:lpstr>
      <vt:lpstr>The First Path: Warpath Across the Valley</vt:lpstr>
      <vt:lpstr>PowerPoint Presentation</vt:lpstr>
      <vt:lpstr>The Second Path: A Grand but Shaky Bridge</vt:lpstr>
      <vt:lpstr>PowerPoint Presentation</vt:lpstr>
      <vt:lpstr>PowerPoint Presentation</vt:lpstr>
      <vt:lpstr>The Third Path: Attempting to Move the Earth</vt:lpstr>
      <vt:lpstr>PowerPoint Presentation</vt:lpstr>
      <vt:lpstr>PowerPoint Presentation</vt:lpstr>
      <vt:lpstr>PowerPoint Presentation</vt:lpstr>
      <vt:lpstr>Avoiding the Valley of Heartbreak</vt:lpstr>
      <vt:lpstr>The Officeverse</vt:lpstr>
      <vt:lpstr>Reduce your Round-trips:</vt:lpstr>
      <vt:lpstr>Reduce your Round-trips:</vt:lpstr>
      <vt:lpstr>Shorten the Journey</vt:lpstr>
      <vt:lpstr>Shorten the Journey</vt:lpstr>
      <vt:lpstr>PowerPoint Presentation</vt:lpstr>
      <vt:lpstr>PowerPoint Presentation</vt:lpstr>
      <vt:lpstr>So…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Noam Ross</dc:creator>
  <cp:lastModifiedBy>Noam Ross</cp:lastModifiedBy>
  <cp:revision>125</cp:revision>
  <dcterms:created xsi:type="dcterms:W3CDTF">2018-08-03T19:59:48Z</dcterms:created>
  <dcterms:modified xsi:type="dcterms:W3CDTF">2018-11-07T13:58:17Z</dcterms:modified>
</cp:coreProperties>
</file>